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61" r:id="rId3"/>
    <p:sldId id="263" r:id="rId4"/>
    <p:sldId id="267" r:id="rId5"/>
    <p:sldId id="268" r:id="rId6"/>
    <p:sldId id="270" r:id="rId7"/>
    <p:sldId id="265" r:id="rId8"/>
    <p:sldId id="266" r:id="rId9"/>
    <p:sldId id="264" r:id="rId10"/>
    <p:sldId id="273" r:id="rId11"/>
    <p:sldId id="275" r:id="rId12"/>
    <p:sldId id="276" r:id="rId13"/>
    <p:sldId id="272" r:id="rId14"/>
    <p:sldId id="278" r:id="rId15"/>
    <p:sldId id="279" r:id="rId16"/>
    <p:sldId id="274" r:id="rId17"/>
    <p:sldId id="280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7" autoAdjust="0"/>
    <p:restoredTop sz="94660"/>
  </p:normalViewPr>
  <p:slideViewPr>
    <p:cSldViewPr snapToGrid="0">
      <p:cViewPr varScale="1">
        <p:scale>
          <a:sx n="65" d="100"/>
          <a:sy n="65" d="100"/>
        </p:scale>
        <p:origin x="81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B68A1-928D-4B80-B10E-EC2FC6F1120F}" type="datetimeFigureOut">
              <a:rPr lang="en-US" smtClean="0"/>
              <a:t>10/27/2013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0A589-BB8A-460B-8EC0-57CAA2E36B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679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B68A1-928D-4B80-B10E-EC2FC6F1120F}" type="datetimeFigureOut">
              <a:rPr lang="en-US" smtClean="0"/>
              <a:t>10/27/2013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0A589-BB8A-460B-8EC0-57CAA2E36B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7276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B68A1-928D-4B80-B10E-EC2FC6F1120F}" type="datetimeFigureOut">
              <a:rPr lang="en-US" smtClean="0"/>
              <a:t>10/27/2013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0A589-BB8A-460B-8EC0-57CAA2E36B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91361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B68A1-928D-4B80-B10E-EC2FC6F1120F}" type="datetimeFigureOut">
              <a:rPr lang="en-US" smtClean="0"/>
              <a:t>10/27/2013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0A589-BB8A-460B-8EC0-57CAA2E36B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3549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B68A1-928D-4B80-B10E-EC2FC6F1120F}" type="datetimeFigureOut">
              <a:rPr lang="en-US" smtClean="0"/>
              <a:t>10/27/2013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0A589-BB8A-460B-8EC0-57CAA2E36B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7390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B68A1-928D-4B80-B10E-EC2FC6F1120F}" type="datetimeFigureOut">
              <a:rPr lang="en-US" smtClean="0"/>
              <a:t>10/27/2013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0A589-BB8A-460B-8EC0-57CAA2E36B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67297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B68A1-928D-4B80-B10E-EC2FC6F1120F}" type="datetimeFigureOut">
              <a:rPr lang="en-US" smtClean="0"/>
              <a:t>10/27/2013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0A589-BB8A-460B-8EC0-57CAA2E36B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4064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B68A1-928D-4B80-B10E-EC2FC6F1120F}" type="datetimeFigureOut">
              <a:rPr lang="en-US" smtClean="0"/>
              <a:t>10/27/2013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0A589-BB8A-460B-8EC0-57CAA2E36B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73080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B68A1-928D-4B80-B10E-EC2FC6F1120F}" type="datetimeFigureOut">
              <a:rPr lang="en-US" smtClean="0"/>
              <a:t>10/27/2013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0A589-BB8A-460B-8EC0-57CAA2E36B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8708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B68A1-928D-4B80-B10E-EC2FC6F1120F}" type="datetimeFigureOut">
              <a:rPr lang="en-US" smtClean="0"/>
              <a:t>10/27/2013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0A589-BB8A-460B-8EC0-57CAA2E36B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0064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B68A1-928D-4B80-B10E-EC2FC6F1120F}" type="datetimeFigureOut">
              <a:rPr lang="en-US" smtClean="0"/>
              <a:t>10/27/2013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0A589-BB8A-460B-8EC0-57CAA2E36B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89025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FB68A1-928D-4B80-B10E-EC2FC6F1120F}" type="datetimeFigureOut">
              <a:rPr lang="en-US" smtClean="0"/>
              <a:t>10/27/2013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A0A589-BB8A-460B-8EC0-57CAA2E36B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168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/>
          <p:cNvSpPr/>
          <p:nvPr/>
        </p:nvSpPr>
        <p:spPr>
          <a:xfrm>
            <a:off x="2606629" y="484788"/>
            <a:ext cx="6194737" cy="2291366"/>
          </a:xfrm>
          <a:prstGeom prst="ellips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4301003" y="845641"/>
            <a:ext cx="573431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9600" dirty="0" smtClean="0">
                <a:solidFill>
                  <a:srgbClr val="FFFF00"/>
                </a:solidFill>
              </a:rPr>
              <a:t>শুভেচ্ছা</a:t>
            </a:r>
            <a:endParaRPr lang="en-US" sz="9600" dirty="0">
              <a:solidFill>
                <a:srgbClr val="FFFF00"/>
              </a:solidFill>
            </a:endParaRPr>
          </a:p>
        </p:txBody>
      </p:sp>
      <p:pic>
        <p:nvPicPr>
          <p:cNvPr id="6" name="Picture 2" descr="C:\Users\Doel-1612i3\Desktop\flowers3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5806" y="2776154"/>
            <a:ext cx="86868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Elbow Connector 2"/>
          <p:cNvCxnSpPr/>
          <p:nvPr/>
        </p:nvCxnSpPr>
        <p:spPr>
          <a:xfrm rot="5400000">
            <a:off x="11855003" y="6439"/>
            <a:ext cx="12879" cy="12700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7925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 Single Corner Rectangle 1"/>
          <p:cNvSpPr/>
          <p:nvPr/>
        </p:nvSpPr>
        <p:spPr>
          <a:xfrm>
            <a:off x="3601426" y="751907"/>
            <a:ext cx="4688732" cy="2042809"/>
          </a:xfrm>
          <a:prstGeom prst="round1Rect">
            <a:avLst/>
          </a:prstGeom>
          <a:noFill/>
          <a:ln>
            <a:solidFill>
              <a:srgbClr val="FF0000"/>
            </a:solidFill>
          </a:ln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900381" y="1377500"/>
            <a:ext cx="387160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8000" dirty="0" smtClean="0"/>
              <a:t>পরিচিতি</a:t>
            </a:r>
            <a:r>
              <a:rPr lang="bn-BD" sz="6000" dirty="0" smtClean="0"/>
              <a:t> </a:t>
            </a:r>
            <a:endParaRPr lang="en-US" sz="6000" dirty="0"/>
          </a:p>
        </p:txBody>
      </p:sp>
      <p:sp>
        <p:nvSpPr>
          <p:cNvPr id="4" name="TextBox 3"/>
          <p:cNvSpPr txBox="1"/>
          <p:nvPr/>
        </p:nvSpPr>
        <p:spPr>
          <a:xfrm>
            <a:off x="594622" y="3732500"/>
            <a:ext cx="535117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solidFill>
                  <a:srgbClr val="00B050"/>
                </a:solidFill>
              </a:rPr>
              <a:t>মোঃ জাহাঙ্গীর আলম</a:t>
            </a:r>
          </a:p>
          <a:p>
            <a:pPr algn="ctr"/>
            <a:r>
              <a:rPr lang="bn-BD" sz="3600" dirty="0" smtClean="0">
                <a:solidFill>
                  <a:srgbClr val="00B050"/>
                </a:solidFill>
              </a:rPr>
              <a:t>সহকারী প্রধান </a:t>
            </a:r>
            <a:r>
              <a:rPr lang="bn-BD" sz="4000" dirty="0" smtClean="0">
                <a:solidFill>
                  <a:srgbClr val="00B050"/>
                </a:solidFill>
              </a:rPr>
              <a:t>শিক্ষক</a:t>
            </a:r>
            <a:endParaRPr lang="bn-BD" sz="3600" dirty="0" smtClean="0">
              <a:solidFill>
                <a:srgbClr val="00B050"/>
              </a:solidFill>
            </a:endParaRPr>
          </a:p>
          <a:p>
            <a:pPr algn="ctr"/>
            <a:r>
              <a:rPr lang="bn-BD" sz="3600" dirty="0" smtClean="0">
                <a:solidFill>
                  <a:srgbClr val="00B050"/>
                </a:solidFill>
              </a:rPr>
              <a:t>খুবজিপুর বহুমুখী উচ্চ বিদ্যালয়</a:t>
            </a:r>
          </a:p>
          <a:p>
            <a:pPr algn="ctr"/>
            <a:r>
              <a:rPr lang="bn-BD" sz="3600" dirty="0" smtClean="0">
                <a:solidFill>
                  <a:srgbClr val="00B050"/>
                </a:solidFill>
              </a:rPr>
              <a:t>গুরুদাসপুর,নাটোর। 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66857" y="3717043"/>
            <a:ext cx="5830703" cy="2894546"/>
          </a:xfrm>
          <a:prstGeom prst="roundRect">
            <a:avLst/>
          </a:prstGeom>
          <a:noFill/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6651523" y="3670241"/>
            <a:ext cx="4600871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solidFill>
                  <a:srgbClr val="00B050"/>
                </a:solidFill>
              </a:rPr>
              <a:t>শ্রেণিঃ ৯ম</a:t>
            </a:r>
          </a:p>
          <a:p>
            <a:pPr algn="ctr"/>
            <a:r>
              <a:rPr lang="bn-BD" sz="3600" dirty="0" smtClean="0">
                <a:solidFill>
                  <a:srgbClr val="00B050"/>
                </a:solidFill>
              </a:rPr>
              <a:t>বিষয়ঃ  মাধ্যমিক গণিত </a:t>
            </a:r>
          </a:p>
          <a:p>
            <a:pPr algn="ctr"/>
            <a:r>
              <a:rPr lang="bn-BD" sz="3600" dirty="0" smtClean="0">
                <a:solidFill>
                  <a:srgbClr val="00B050"/>
                </a:solidFill>
              </a:rPr>
              <a:t>অধ্যায়ঃ </a:t>
            </a:r>
            <a:r>
              <a:rPr lang="en-US" sz="3600" dirty="0" smtClean="0">
                <a:solidFill>
                  <a:srgbClr val="00B050"/>
                </a:solidFill>
              </a:rPr>
              <a:t>২য়</a:t>
            </a:r>
            <a:endParaRPr lang="bn-BD" sz="3600" dirty="0" smtClean="0">
              <a:solidFill>
                <a:srgbClr val="00B050"/>
              </a:solidFill>
            </a:endParaRPr>
          </a:p>
          <a:p>
            <a:pPr algn="ctr"/>
            <a:r>
              <a:rPr lang="bn-BD" sz="3600" dirty="0" smtClean="0">
                <a:solidFill>
                  <a:srgbClr val="00B050"/>
                </a:solidFill>
              </a:rPr>
              <a:t>সময়ঃ৪০ মিনিট</a:t>
            </a:r>
          </a:p>
          <a:p>
            <a:pPr algn="ctr"/>
            <a:r>
              <a:rPr lang="bn-BD" sz="3600" dirty="0" smtClean="0">
                <a:solidFill>
                  <a:srgbClr val="00B050"/>
                </a:solidFill>
              </a:rPr>
              <a:t>তাং ২৫।১০।১৩ইং</a:t>
            </a:r>
            <a:endParaRPr lang="en-US" sz="3600" dirty="0">
              <a:solidFill>
                <a:srgbClr val="00B050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6575966" y="3719600"/>
            <a:ext cx="5206181" cy="2891989"/>
          </a:xfrm>
          <a:prstGeom prst="roundRect">
            <a:avLst/>
          </a:prstGeom>
          <a:noFill/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816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6849" y="1264391"/>
            <a:ext cx="7804597" cy="535666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237470" y="148281"/>
            <a:ext cx="51280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solidFill>
                  <a:srgbClr val="0070C0"/>
                </a:solidFill>
              </a:rPr>
              <a:t>ছবিগুলো দেখ ও চিন্তা কর।</a:t>
            </a:r>
            <a:endParaRPr lang="en-US" sz="48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6090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s (2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120462" y="807739"/>
            <a:ext cx="7893910" cy="5538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5889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49286" y="1308743"/>
            <a:ext cx="4985908" cy="381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 descr="fanctio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200" y="1308743"/>
            <a:ext cx="5684086" cy="3817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1729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03239" y="132734"/>
            <a:ext cx="11297264" cy="6209071"/>
            <a:chOff x="-1734147" y="-245117"/>
            <a:chExt cx="11297264" cy="5383160"/>
          </a:xfrm>
        </p:grpSpPr>
        <p:sp>
          <p:nvSpPr>
            <p:cNvPr id="3" name="Rounded Rectangle 2"/>
            <p:cNvSpPr/>
            <p:nvPr/>
          </p:nvSpPr>
          <p:spPr>
            <a:xfrm>
              <a:off x="-1734147" y="-245117"/>
              <a:ext cx="11297264" cy="5383160"/>
            </a:xfrm>
            <a:prstGeom prst="roundRect">
              <a:avLst>
                <a:gd name="adj" fmla="val 10000"/>
              </a:avLst>
            </a:prstGeom>
            <a:solidFill>
              <a:srgbClr val="00B050"/>
            </a:solidFill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/>
            <a:lstStyle/>
            <a:p>
              <a:pPr algn="ctr"/>
              <a:r>
                <a:rPr lang="bn-BD" sz="6600" dirty="0" smtClean="0"/>
                <a:t>পাঠের শিরোনাম</a:t>
              </a:r>
              <a:endParaRPr lang="en-US" sz="6600" dirty="0"/>
            </a:p>
          </p:txBody>
        </p:sp>
        <p:sp>
          <p:nvSpPr>
            <p:cNvPr id="4" name="Rounded Rectangle 4"/>
            <p:cNvSpPr/>
            <p:nvPr/>
          </p:nvSpPr>
          <p:spPr>
            <a:xfrm>
              <a:off x="93736" y="525536"/>
              <a:ext cx="8270728" cy="301292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205740" tIns="205740" rIns="205740" bIns="205740" numCol="1" spcCol="1270" anchor="ctr" anchorCtr="0">
              <a:noAutofit/>
            </a:bodyPr>
            <a:lstStyle/>
            <a:p>
              <a:pPr lvl="0" algn="ctr" defTabSz="2400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6600" b="1" kern="1200" dirty="0" smtClean="0"/>
            </a:p>
            <a:p>
              <a:pPr lvl="0" algn="ctr" defTabSz="2400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6600" b="1" kern="1200" dirty="0" smtClean="0"/>
                <a:t>Relation and Function</a:t>
              </a:r>
            </a:p>
            <a:p>
              <a:pPr lvl="0" algn="ctr" defTabSz="2400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bn-BD" sz="6600" b="1" smtClean="0">
                  <a:latin typeface="NikoshBAN" pitchFamily="2" charset="0"/>
                  <a:cs typeface="NikoshBAN" pitchFamily="2" charset="0"/>
                </a:rPr>
                <a:t>স</a:t>
              </a:r>
              <a:r>
                <a:rPr lang="en-US" sz="6600" b="1" kern="1200" dirty="0" err="1" smtClean="0">
                  <a:latin typeface="NikoshBAN" pitchFamily="2" charset="0"/>
                  <a:cs typeface="NikoshBAN" pitchFamily="2" charset="0"/>
                </a:rPr>
                <a:t>ম্পর্ক</a:t>
              </a:r>
              <a:r>
                <a:rPr lang="en-US" sz="6600" b="1" kern="1200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6600" b="1" kern="1200" dirty="0" err="1" smtClean="0">
                  <a:latin typeface="NikoshBAN" pitchFamily="2" charset="0"/>
                  <a:cs typeface="NikoshBAN" pitchFamily="2" charset="0"/>
                </a:rPr>
                <a:t>বা</a:t>
              </a:r>
              <a:r>
                <a:rPr lang="en-US" sz="6600" b="1" kern="1200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6600" b="1" kern="1200" dirty="0" err="1" smtClean="0">
                  <a:latin typeface="NikoshBAN" pitchFamily="2" charset="0"/>
                  <a:cs typeface="NikoshBAN" pitchFamily="2" charset="0"/>
                </a:rPr>
                <a:t>অন্বয়</a:t>
              </a:r>
              <a:r>
                <a:rPr lang="en-US" sz="6600" b="1" kern="1200" dirty="0" smtClean="0">
                  <a:latin typeface="NikoshBAN" pitchFamily="2" charset="0"/>
                  <a:cs typeface="NikoshBAN" pitchFamily="2" charset="0"/>
                </a:rPr>
                <a:t> ও </a:t>
              </a:r>
              <a:r>
                <a:rPr lang="en-US" sz="6600" b="1" kern="1200" dirty="0" err="1" smtClean="0">
                  <a:latin typeface="NikoshBAN" pitchFamily="2" charset="0"/>
                  <a:cs typeface="NikoshBAN" pitchFamily="2" charset="0"/>
                </a:rPr>
                <a:t>ফাংশন</a:t>
              </a:r>
              <a:endParaRPr lang="en-US" sz="6600" b="1" kern="1200" dirty="0" smtClean="0">
                <a:latin typeface="NikoshBAN" pitchFamily="2" charset="0"/>
                <a:cs typeface="NikoshBAN" pitchFamily="2" charset="0"/>
              </a:endParaRPr>
            </a:p>
            <a:p>
              <a:pPr lvl="0" algn="ctr" defTabSz="2400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21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7308393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evel 2"/>
          <p:cNvSpPr/>
          <p:nvPr/>
        </p:nvSpPr>
        <p:spPr>
          <a:xfrm>
            <a:off x="0" y="283335"/>
            <a:ext cx="12191999" cy="6111330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/>
              <a:t>  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451123" y="855406"/>
            <a:ext cx="3775587" cy="156966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9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শিখনফল </a:t>
            </a:r>
            <a:endParaRPr lang="bn-BD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11162" y="2425067"/>
            <a:ext cx="10663084" cy="255454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200" dirty="0" smtClean="0"/>
              <a:t>এই পাঠে শেষে শিক্ষার্থীরা-</a:t>
            </a:r>
            <a:endParaRPr lang="en-US" sz="3200" dirty="0" smtClean="0"/>
          </a:p>
          <a:p>
            <a:pPr algn="ctr"/>
            <a:endParaRPr lang="bn-BD" sz="3200" dirty="0" smtClean="0"/>
          </a:p>
          <a:p>
            <a:r>
              <a:rPr lang="bn-BD" sz="3200" dirty="0" smtClean="0"/>
              <a:t>১। অন্বয় কাকে বলে তা বলতে পারবে।</a:t>
            </a:r>
          </a:p>
          <a:p>
            <a:r>
              <a:rPr lang="bn-BD" sz="3200" dirty="0" smtClean="0"/>
              <a:t>২। দুটি সেটের মধ্যে ক্রমজোর তৈরী করতেপারবে।</a:t>
            </a:r>
          </a:p>
          <a:p>
            <a:r>
              <a:rPr lang="bn-BD" sz="3200" dirty="0" smtClean="0"/>
              <a:t>৩। অন্বয় ও ফাংশনের মধ্যে পার্থক্য নির্ধারন করতে পারবে।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069535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819779" y="914400"/>
            <a:ext cx="3365127" cy="4572000"/>
          </a:xfrm>
          <a:prstGeom prst="ellipse">
            <a:avLst/>
          </a:prstGeom>
          <a:solidFill>
            <a:srgbClr val="00B050"/>
          </a:solidFill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5" name="Oval 4"/>
          <p:cNvSpPr/>
          <p:nvPr/>
        </p:nvSpPr>
        <p:spPr>
          <a:xfrm>
            <a:off x="7669369" y="914400"/>
            <a:ext cx="3345184" cy="4572000"/>
          </a:xfrm>
          <a:prstGeom prst="ellipse">
            <a:avLst/>
          </a:prstGeom>
          <a:solidFill>
            <a:srgbClr val="00B050"/>
          </a:solidFill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3731918" y="1780504"/>
            <a:ext cx="4337736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3731918" y="3156154"/>
            <a:ext cx="4438688" cy="1251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>
            <a:off x="3731918" y="4589500"/>
            <a:ext cx="4438688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1252672" y="1318839"/>
            <a:ext cx="23296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বাংলাদেশ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1017639" y="2791133"/>
            <a:ext cx="29619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/>
              <a:t>ভারত</a:t>
            </a:r>
            <a:endParaRPr lang="en-US" sz="4000" dirty="0"/>
          </a:p>
        </p:txBody>
      </p:sp>
      <p:sp>
        <p:nvSpPr>
          <p:cNvPr id="52" name="TextBox 51"/>
          <p:cNvSpPr txBox="1"/>
          <p:nvPr/>
        </p:nvSpPr>
        <p:spPr>
          <a:xfrm>
            <a:off x="1625302" y="4251932"/>
            <a:ext cx="26227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/>
              <a:t>পাকিস্তান</a:t>
            </a:r>
            <a:endParaRPr lang="en-US" sz="4000" dirty="0"/>
          </a:p>
        </p:txBody>
      </p:sp>
      <p:sp>
        <p:nvSpPr>
          <p:cNvPr id="58" name="TextBox 57"/>
          <p:cNvSpPr txBox="1"/>
          <p:nvPr/>
        </p:nvSpPr>
        <p:spPr>
          <a:xfrm>
            <a:off x="7677990" y="1595004"/>
            <a:ext cx="24924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/>
              <a:t>ঢাকা</a:t>
            </a:r>
            <a:endParaRPr lang="en-US" sz="4000" dirty="0"/>
          </a:p>
        </p:txBody>
      </p:sp>
      <p:sp>
        <p:nvSpPr>
          <p:cNvPr id="59" name="TextBox 58"/>
          <p:cNvSpPr txBox="1"/>
          <p:nvPr/>
        </p:nvSpPr>
        <p:spPr>
          <a:xfrm>
            <a:off x="8491538" y="2806498"/>
            <a:ext cx="29201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/>
              <a:t>দিল্লী</a:t>
            </a:r>
            <a:endParaRPr lang="en-US" sz="4000" dirty="0"/>
          </a:p>
        </p:txBody>
      </p:sp>
      <p:sp>
        <p:nvSpPr>
          <p:cNvPr id="60" name="TextBox 59"/>
          <p:cNvSpPr txBox="1"/>
          <p:nvPr/>
        </p:nvSpPr>
        <p:spPr>
          <a:xfrm>
            <a:off x="8195324" y="4264846"/>
            <a:ext cx="24924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/>
              <a:t>ইসলামাবাদ</a:t>
            </a:r>
            <a:endParaRPr lang="en-US" sz="4000" dirty="0"/>
          </a:p>
        </p:txBody>
      </p:sp>
      <p:sp>
        <p:nvSpPr>
          <p:cNvPr id="2" name="TextBox 1"/>
          <p:cNvSpPr txBox="1"/>
          <p:nvPr/>
        </p:nvSpPr>
        <p:spPr>
          <a:xfrm>
            <a:off x="3731918" y="303119"/>
            <a:ext cx="403404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err="1" smtClean="0">
                <a:solidFill>
                  <a:srgbClr val="0070C0"/>
                </a:solidFill>
              </a:rPr>
              <a:t>একক</a:t>
            </a:r>
            <a:r>
              <a:rPr lang="en-US" sz="6600" dirty="0" smtClean="0">
                <a:solidFill>
                  <a:srgbClr val="0070C0"/>
                </a:solidFill>
              </a:rPr>
              <a:t> </a:t>
            </a:r>
            <a:r>
              <a:rPr lang="en-US" sz="6600" dirty="0" err="1" smtClean="0">
                <a:solidFill>
                  <a:srgbClr val="0070C0"/>
                </a:solidFill>
              </a:rPr>
              <a:t>কাজ</a:t>
            </a:r>
            <a:endParaRPr lang="en-US" sz="6600" dirty="0">
              <a:solidFill>
                <a:srgbClr val="0070C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00162" y="144959"/>
            <a:ext cx="10379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solidFill>
                  <a:srgbClr val="002060"/>
                </a:solidFill>
              </a:rPr>
              <a:t>দেশ</a:t>
            </a:r>
            <a:endParaRPr lang="en-US" sz="4400" dirty="0">
              <a:solidFill>
                <a:srgbClr val="00206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618662" y="188151"/>
            <a:ext cx="14465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002060"/>
                </a:solidFill>
              </a:rPr>
              <a:t>রাজধানী</a:t>
            </a:r>
            <a:endParaRPr lang="en-US" sz="3600" dirty="0">
              <a:solidFill>
                <a:srgbClr val="00206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19779" y="5688044"/>
            <a:ext cx="101947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R=</a:t>
            </a:r>
            <a:r>
              <a:rPr lang="bn-BD" sz="4000" dirty="0" smtClean="0"/>
              <a:t>{(বাংলাদেশ,ঢাকা),(ভারত,দিল্লী),(পাকিস্তান,ইসলামাবাদ)} 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660469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1159098" y="1120462"/>
            <a:ext cx="9453092" cy="4481847"/>
          </a:xfrm>
          <a:prstGeom prst="roundRect">
            <a:avLst/>
          </a:prstGeom>
          <a:noFill/>
          <a:ln>
            <a:solidFill>
              <a:srgbClr val="00206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897746" y="2283715"/>
            <a:ext cx="714777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88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অন্বয় কী তা লিখ? </a:t>
            </a:r>
            <a:endParaRPr lang="en-US" sz="8800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5377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31568" y="1790163"/>
            <a:ext cx="806471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solidFill>
                  <a:srgbClr val="C00000"/>
                </a:solidFill>
              </a:rPr>
              <a:t>সমাধানঃ</a:t>
            </a:r>
          </a:p>
          <a:p>
            <a:pPr algn="ctr"/>
            <a:endParaRPr lang="bn-BD" sz="3600" dirty="0" smtClean="0"/>
          </a:p>
          <a:p>
            <a:endParaRPr lang="en-US" sz="3600" dirty="0">
              <a:solidFill>
                <a:srgbClr val="FFC000"/>
              </a:solidFill>
            </a:endParaRPr>
          </a:p>
        </p:txBody>
      </p:sp>
      <p:sp>
        <p:nvSpPr>
          <p:cNvPr id="3" name="Right Arrow 2"/>
          <p:cNvSpPr/>
          <p:nvPr/>
        </p:nvSpPr>
        <p:spPr>
          <a:xfrm>
            <a:off x="1236371" y="38636"/>
            <a:ext cx="10805376" cy="5743978"/>
          </a:xfrm>
          <a:prstGeom prst="rightArrow">
            <a:avLst>
              <a:gd name="adj1" fmla="val 50000"/>
              <a:gd name="adj2" fmla="val 62033"/>
            </a:avLst>
          </a:prstGeom>
          <a:noFill/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1536853" y="2678393"/>
            <a:ext cx="85344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দুটি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সেটের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সদস্যদের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মধ্যে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মিল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করার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জোড়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গঠন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করার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পদ্ধ</a:t>
            </a:r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তি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কে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অন্বয়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সম্পর্ক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40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7791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009104" y="965914"/>
            <a:ext cx="1906074" cy="38379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7340956" y="986531"/>
            <a:ext cx="1751527" cy="38379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2511380" y="1378039"/>
            <a:ext cx="450761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</a:t>
            </a:r>
            <a:endParaRPr lang="en-US" sz="3200" dirty="0" smtClean="0"/>
          </a:p>
          <a:p>
            <a:endParaRPr lang="en-US" sz="2000" dirty="0"/>
          </a:p>
          <a:p>
            <a:endParaRPr lang="en-US" sz="2000" dirty="0" smtClean="0"/>
          </a:p>
          <a:p>
            <a:endParaRPr lang="en-US" sz="2000" dirty="0"/>
          </a:p>
          <a:p>
            <a:endParaRPr lang="en-US" sz="2000" dirty="0" smtClean="0"/>
          </a:p>
          <a:p>
            <a:r>
              <a:rPr lang="en-US" sz="2000" dirty="0"/>
              <a:t>b</a:t>
            </a:r>
            <a:endParaRPr lang="en-US" sz="2000" dirty="0" smtClean="0"/>
          </a:p>
          <a:p>
            <a:endParaRPr lang="en-US" sz="2000" dirty="0"/>
          </a:p>
          <a:p>
            <a:endParaRPr lang="en-US" sz="2000" dirty="0" smtClean="0"/>
          </a:p>
          <a:p>
            <a:endParaRPr lang="en-US" sz="2000" dirty="0"/>
          </a:p>
          <a:p>
            <a:r>
              <a:rPr lang="en-US" sz="2000" dirty="0" smtClean="0"/>
              <a:t>c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04974" y="1550297"/>
            <a:ext cx="1223493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b</a:t>
            </a:r>
          </a:p>
          <a:p>
            <a:endParaRPr lang="en-US" sz="2000" dirty="0"/>
          </a:p>
          <a:p>
            <a:endParaRPr lang="en-US" sz="2000" dirty="0" smtClean="0"/>
          </a:p>
          <a:p>
            <a:endParaRPr lang="en-US" sz="2000" dirty="0"/>
          </a:p>
          <a:p>
            <a:pPr algn="ctr"/>
            <a:endParaRPr lang="en-US" sz="2000" dirty="0" smtClean="0"/>
          </a:p>
          <a:p>
            <a:pPr algn="ctr"/>
            <a:r>
              <a:rPr lang="en-US" sz="2000" dirty="0" smtClean="0"/>
              <a:t>C</a:t>
            </a:r>
          </a:p>
          <a:p>
            <a:endParaRPr lang="en-US" sz="2000" dirty="0"/>
          </a:p>
          <a:p>
            <a:endParaRPr lang="en-US" sz="2000" dirty="0" smtClean="0"/>
          </a:p>
          <a:p>
            <a:pPr algn="ctr"/>
            <a:endParaRPr lang="en-US" sz="2000" dirty="0" smtClean="0"/>
          </a:p>
          <a:p>
            <a:pPr algn="ctr"/>
            <a:r>
              <a:rPr lang="en-US" sz="2000" dirty="0"/>
              <a:t>e</a:t>
            </a:r>
            <a:endParaRPr lang="en-US" sz="2000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2150771" y="502276"/>
            <a:ext cx="16395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/>
              <a:t>   </a:t>
            </a:r>
            <a:r>
              <a:rPr lang="en-US" sz="2800" dirty="0" smtClean="0"/>
              <a:t>D</a:t>
            </a:r>
            <a:r>
              <a:rPr lang="bn-BD" sz="2800" dirty="0" smtClean="0"/>
              <a:t> সেট</a:t>
            </a:r>
            <a:r>
              <a:rPr lang="en-US" sz="2800" dirty="0" smtClean="0"/>
              <a:t> 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7041213" y="463311"/>
            <a:ext cx="18437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/>
              <a:t>   </a:t>
            </a:r>
            <a:r>
              <a:rPr lang="en-US" sz="2800" dirty="0" smtClean="0"/>
              <a:t>F</a:t>
            </a:r>
            <a:r>
              <a:rPr lang="bn-BD" sz="2800" dirty="0" smtClean="0"/>
              <a:t> সেট</a:t>
            </a:r>
            <a:endParaRPr lang="en-US" sz="2800" dirty="0"/>
          </a:p>
        </p:txBody>
      </p:sp>
      <p:sp>
        <p:nvSpPr>
          <p:cNvPr id="11" name="Rectangle 10"/>
          <p:cNvSpPr/>
          <p:nvPr/>
        </p:nvSpPr>
        <p:spPr>
          <a:xfrm>
            <a:off x="4166316" y="2114610"/>
            <a:ext cx="2923504" cy="955737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4282225" y="2300092"/>
            <a:ext cx="25500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/>
              <a:t>জোড়ায় কাজ</a:t>
            </a:r>
            <a:endParaRPr lang="en-US" sz="3200" dirty="0"/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3915178" y="1681316"/>
            <a:ext cx="3689796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3915178" y="3333135"/>
            <a:ext cx="3689796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3915178" y="4424516"/>
            <a:ext cx="3577003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2054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094271" y="1253613"/>
            <a:ext cx="2005781" cy="352486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ounded Rectangle 2"/>
          <p:cNvSpPr/>
          <p:nvPr/>
        </p:nvSpPr>
        <p:spPr>
          <a:xfrm>
            <a:off x="7123471" y="1253613"/>
            <a:ext cx="1784555" cy="352486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344994" y="722671"/>
            <a:ext cx="15043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A </a:t>
            </a:r>
            <a:r>
              <a:rPr lang="bn-BD" sz="3200" dirty="0" smtClean="0"/>
              <a:t>সেট</a:t>
            </a:r>
            <a:endParaRPr 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6931742" y="722671"/>
            <a:ext cx="1828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B </a:t>
            </a:r>
            <a:r>
              <a:rPr lang="bn-BD" sz="3200" dirty="0" smtClean="0"/>
              <a:t>সেট</a:t>
            </a:r>
            <a:endParaRPr lang="en-US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2802194" y="2462981"/>
            <a:ext cx="7374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/>
              <a:t>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588044" y="1536119"/>
            <a:ext cx="57518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/>
              <a:t>b</a:t>
            </a:r>
            <a:endParaRPr lang="en-US" sz="5400" dirty="0" smtClean="0"/>
          </a:p>
          <a:p>
            <a:r>
              <a:rPr lang="en-US" sz="5400" dirty="0"/>
              <a:t>c</a:t>
            </a:r>
            <a:endParaRPr lang="en-US" sz="5400" dirty="0" smtClean="0"/>
          </a:p>
          <a:p>
            <a:r>
              <a:rPr lang="en-US" sz="5400" dirty="0"/>
              <a:t>e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 flipV="1">
            <a:off x="3303639" y="2138517"/>
            <a:ext cx="4365522" cy="92914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V="1">
            <a:off x="3303639" y="2828781"/>
            <a:ext cx="4365522" cy="26547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3254253" y="3067665"/>
            <a:ext cx="4414908" cy="71685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 10"/>
          <p:cNvGrpSpPr/>
          <p:nvPr/>
        </p:nvGrpSpPr>
        <p:grpSpPr>
          <a:xfrm>
            <a:off x="1360173" y="5035640"/>
            <a:ext cx="8242479" cy="1654935"/>
            <a:chOff x="1360173" y="5035640"/>
            <a:chExt cx="8242479" cy="1654935"/>
          </a:xfrm>
        </p:grpSpPr>
        <p:sp>
          <p:nvSpPr>
            <p:cNvPr id="13" name="Rounded Rectangle 12"/>
            <p:cNvSpPr/>
            <p:nvPr/>
          </p:nvSpPr>
          <p:spPr>
            <a:xfrm>
              <a:off x="1360173" y="5035640"/>
              <a:ext cx="8242479" cy="1654935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116686" y="5388203"/>
              <a:ext cx="496543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4400" dirty="0" smtClean="0"/>
                <a:t>কোনটি ফাংশন</a:t>
              </a:r>
              <a:r>
                <a:rPr lang="bn-BD" sz="4400" smtClean="0"/>
                <a:t>? 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1060622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78929" y="3182708"/>
            <a:ext cx="6096000" cy="230832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lvl="0"/>
            <a:r>
              <a:rPr lang="bn-BD" sz="4800" b="1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অন্বয়টি, একটি ফাংশন , এর সদস্য ক্রমজোড়গুলোর প্রথম উপাদান বারবার দেখা যাছে</a:t>
            </a:r>
            <a:r>
              <a:rPr lang="en-US" sz="4800" b="1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b="1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না।</a:t>
            </a:r>
            <a:endParaRPr lang="en-US" sz="4800" b="1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Bevel 2"/>
          <p:cNvSpPr/>
          <p:nvPr/>
        </p:nvSpPr>
        <p:spPr>
          <a:xfrm>
            <a:off x="2726753" y="3087439"/>
            <a:ext cx="7431109" cy="2498862"/>
          </a:xfrm>
          <a:prstGeom prst="bevel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ounded Rectangle 3"/>
          <p:cNvSpPr/>
          <p:nvPr/>
        </p:nvSpPr>
        <p:spPr>
          <a:xfrm>
            <a:off x="3509493" y="3373904"/>
            <a:ext cx="7057622" cy="287198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1378039" y="1830489"/>
            <a:ext cx="9311426" cy="5042260"/>
          </a:xfrm>
          <a:prstGeom prst="ellipse">
            <a:avLst/>
          </a:prstGeom>
          <a:noFill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432219" y="759762"/>
            <a:ext cx="5653825" cy="1015663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6000" dirty="0" smtClean="0"/>
              <a:t>সমাধান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8297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2195926" y="1049628"/>
            <a:ext cx="2743200" cy="4572000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val 2"/>
          <p:cNvSpPr/>
          <p:nvPr/>
        </p:nvSpPr>
        <p:spPr>
          <a:xfrm>
            <a:off x="7262443" y="1049628"/>
            <a:ext cx="2627290" cy="4430332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891386" y="399484"/>
            <a:ext cx="2743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A </a:t>
            </a:r>
            <a:r>
              <a:rPr lang="bn-BD" sz="4400" dirty="0" smtClean="0"/>
              <a:t>সেট</a:t>
            </a:r>
            <a:endParaRPr lang="en-US" sz="4400" dirty="0"/>
          </a:p>
        </p:txBody>
      </p:sp>
      <p:sp>
        <p:nvSpPr>
          <p:cNvPr id="5" name="TextBox 4"/>
          <p:cNvSpPr txBox="1"/>
          <p:nvPr/>
        </p:nvSpPr>
        <p:spPr>
          <a:xfrm>
            <a:off x="7962402" y="334851"/>
            <a:ext cx="204774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B </a:t>
            </a:r>
            <a:r>
              <a:rPr lang="bn-BD" sz="4400" dirty="0" smtClean="0"/>
              <a:t>সেট</a:t>
            </a:r>
            <a:endParaRPr lang="en-US" sz="4400" dirty="0"/>
          </a:p>
        </p:txBody>
      </p:sp>
      <p:sp>
        <p:nvSpPr>
          <p:cNvPr id="6" name="TextBox 5"/>
          <p:cNvSpPr txBox="1"/>
          <p:nvPr/>
        </p:nvSpPr>
        <p:spPr>
          <a:xfrm>
            <a:off x="4109292" y="2027104"/>
            <a:ext cx="528809" cy="24347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150824" y="2104222"/>
            <a:ext cx="958468" cy="2500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029639" y="1927952"/>
            <a:ext cx="8482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244855" y="1641780"/>
            <a:ext cx="71609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</a:p>
          <a:p>
            <a:endParaRPr lang="en-US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</a:p>
          <a:p>
            <a:endParaRPr lang="en-US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en-US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303226" y="1742729"/>
            <a:ext cx="94745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</a:p>
          <a:p>
            <a:endParaRPr lang="en-US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</a:p>
          <a:p>
            <a:endParaRPr lang="en-US" sz="3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endParaRPr lang="en-US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5033157" y="2461107"/>
            <a:ext cx="2133599" cy="1066800"/>
          </a:xfrm>
          <a:prstGeom prst="roundRect">
            <a:avLst/>
          </a:prstGeom>
          <a:solidFill>
            <a:srgbClr val="FFC000"/>
          </a:solidFill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36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দল গত কাজ</a:t>
            </a:r>
            <a:endParaRPr lang="en-US" sz="36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2329150" y="5675795"/>
            <a:ext cx="6447801" cy="1226828"/>
            <a:chOff x="2329150" y="5675795"/>
            <a:chExt cx="6447801" cy="1226828"/>
          </a:xfrm>
        </p:grpSpPr>
        <p:sp>
          <p:nvSpPr>
            <p:cNvPr id="13" name="Rectangle 12"/>
            <p:cNvSpPr/>
            <p:nvPr/>
          </p:nvSpPr>
          <p:spPr>
            <a:xfrm>
              <a:off x="2329150" y="6194737"/>
              <a:ext cx="6324600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bn-BD" sz="4000" b="1" dirty="0">
                  <a:latin typeface="NikoshBAN" pitchFamily="2" charset="0"/>
                  <a:cs typeface="NikoshBAN" pitchFamily="2" charset="0"/>
                </a:rPr>
                <a:t>সেট </a:t>
              </a:r>
              <a:r>
                <a:rPr lang="bn-BD" sz="4000" b="1" dirty="0" smtClean="0">
                  <a:latin typeface="NikoshBAN" pitchFamily="2" charset="0"/>
                  <a:cs typeface="NikoshBAN" pitchFamily="2" charset="0"/>
                </a:rPr>
                <a:t>দুটি</a:t>
              </a:r>
              <a:r>
                <a:rPr lang="bn-BD" sz="4000" b="1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bn-BD" sz="4000" b="1" dirty="0" smtClean="0">
                  <a:latin typeface="NikoshBAN" pitchFamily="2" charset="0"/>
                  <a:cs typeface="NikoshBAN" pitchFamily="2" charset="0"/>
                </a:rPr>
                <a:t>অন্বয়</a:t>
              </a:r>
              <a:r>
                <a:rPr lang="en-US" sz="4000" b="1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bn-BD" sz="4000" b="1" dirty="0" smtClean="0">
                  <a:latin typeface="NikoshBAN" pitchFamily="2" charset="0"/>
                  <a:cs typeface="NikoshBAN" pitchFamily="2" charset="0"/>
                </a:rPr>
                <a:t>না ফাংশন? ব্যাখ্যা কর।</a:t>
              </a:r>
              <a:r>
                <a:rPr lang="bn-BD" sz="4000" b="1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endParaRPr lang="en-US" sz="40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2528551" y="5675795"/>
              <a:ext cx="6248400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bn-BD" sz="4000" b="1" dirty="0" smtClean="0">
                  <a:latin typeface="NikoshBAN" pitchFamily="2" charset="0"/>
                  <a:cs typeface="NikoshBAN" pitchFamily="2" charset="0"/>
                </a:rPr>
                <a:t>সেট দুটির মধ্যে সম্পর্ক দেখাও।</a:t>
              </a:r>
              <a:endParaRPr lang="en-US" sz="4000" b="1" dirty="0">
                <a:latin typeface="NikoshBAN" pitchFamily="2" charset="0"/>
                <a:cs typeface="NikoshBAN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63708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65161" y="167426"/>
            <a:ext cx="8422783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13800" dirty="0" smtClean="0">
                <a:solidFill>
                  <a:srgbClr val="0070C0"/>
                </a:solidFill>
              </a:rPr>
              <a:t>মূল্যায়নঃ</a:t>
            </a:r>
            <a:r>
              <a:rPr lang="bn-BD" sz="13800" dirty="0" smtClean="0"/>
              <a:t> </a:t>
            </a:r>
          </a:p>
          <a:p>
            <a:r>
              <a:rPr lang="bn-BD" sz="4800" dirty="0" smtClean="0">
                <a:solidFill>
                  <a:srgbClr val="00B050"/>
                </a:solidFill>
              </a:rPr>
              <a:t>১।অন্বয় কাকে বলে।</a:t>
            </a:r>
          </a:p>
          <a:p>
            <a:r>
              <a:rPr lang="bn-BD" sz="4800" dirty="0" smtClean="0">
                <a:solidFill>
                  <a:srgbClr val="FFC000"/>
                </a:solidFill>
              </a:rPr>
              <a:t>২।ফাংশন কাকে বলে।</a:t>
            </a:r>
          </a:p>
          <a:p>
            <a:r>
              <a:rPr lang="bn-BD" sz="4800" dirty="0" smtClean="0">
                <a:solidFill>
                  <a:srgbClr val="00B0F0"/>
                </a:solidFill>
              </a:rPr>
              <a:t>৩।অন্বয় ও ফাংশনের মধ্যে পার্থক্য বল ।</a:t>
            </a:r>
            <a:endParaRPr lang="en-US" sz="48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7200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12384" y="3232597"/>
            <a:ext cx="1077961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A={</a:t>
            </a:r>
            <a:r>
              <a:rPr lang="en-US" sz="44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a,b</a:t>
            </a:r>
            <a:r>
              <a:rPr lang="en-US" sz="4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} </a:t>
            </a:r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B={2,3,4}</a:t>
            </a:r>
            <a:r>
              <a:rPr lang="bn-BD" sz="44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হলে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AxB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নির্নয় কর? 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761705" y="1545464"/>
            <a:ext cx="4436772" cy="88864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4530015" y="1545464"/>
            <a:ext cx="2900153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BD" sz="6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 কাজ</a:t>
            </a:r>
            <a:endParaRPr lang="en-US" sz="60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8387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2434728" y="969484"/>
            <a:ext cx="5155894" cy="3338111"/>
          </a:xfrm>
          <a:prstGeom prst="fram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88534" y="1853709"/>
            <a:ext cx="318387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9600" dirty="0" smtClean="0"/>
              <a:t>ধন্যবাদ</a:t>
            </a:r>
            <a:endParaRPr lang="en-US" sz="9600" dirty="0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8744" y="3175275"/>
            <a:ext cx="3467862" cy="260089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4206448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NikoshBAN">
      <a:majorFont>
        <a:latin typeface="NikoshBAN"/>
        <a:ea typeface=""/>
        <a:cs typeface="NikoshBAN"/>
      </a:majorFont>
      <a:minorFont>
        <a:latin typeface="NikoshBAN"/>
        <a:ea typeface=""/>
        <a:cs typeface="NikoshB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919</TotalTime>
  <Words>233</Words>
  <Application>Microsoft Office PowerPoint</Application>
  <PresentationFormat>Widescreen</PresentationFormat>
  <Paragraphs>90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Calibri</vt:lpstr>
      <vt:lpstr>NikoshBAN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</dc:creator>
  <cp:lastModifiedBy>DOEL</cp:lastModifiedBy>
  <cp:revision>154</cp:revision>
  <dcterms:created xsi:type="dcterms:W3CDTF">2013-10-21T16:44:03Z</dcterms:created>
  <dcterms:modified xsi:type="dcterms:W3CDTF">2013-10-27T08:50:41Z</dcterms:modified>
</cp:coreProperties>
</file>